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5" r:id="rId5"/>
    <p:sldId id="259" r:id="rId6"/>
    <p:sldId id="260" r:id="rId7"/>
    <p:sldId id="261" r:id="rId8"/>
    <p:sldId id="262" r:id="rId9"/>
    <p:sldId id="263" r:id="rId10"/>
    <p:sldId id="264" r:id="rId11"/>
    <p:sldId id="266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60"/>
  </p:normalViewPr>
  <p:slideViewPr>
    <p:cSldViewPr snapToGrid="0">
      <p:cViewPr varScale="1">
        <p:scale>
          <a:sx n="86" d="100"/>
          <a:sy n="86" d="100"/>
        </p:scale>
        <p:origin x="1152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9348FD-BBB6-4EB1-8F0E-99E2D5B64C0A}" type="datetimeFigureOut">
              <a:rPr lang="ru-RU" smtClean="0"/>
              <a:t>11.12.2025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A031B2-91FE-4590-95C9-8767B00D37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5043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9348FD-BBB6-4EB1-8F0E-99E2D5B64C0A}" type="datetimeFigureOut">
              <a:rPr lang="ru-RU" smtClean="0"/>
              <a:t>11.12.2025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A031B2-91FE-4590-95C9-8767B00D37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56809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9348FD-BBB6-4EB1-8F0E-99E2D5B64C0A}" type="datetimeFigureOut">
              <a:rPr lang="ru-RU" smtClean="0"/>
              <a:t>11.12.2025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A031B2-91FE-4590-95C9-8767B00D37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22917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9348FD-BBB6-4EB1-8F0E-99E2D5B64C0A}" type="datetimeFigureOut">
              <a:rPr lang="ru-RU" smtClean="0"/>
              <a:t>11.12.2025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A031B2-91FE-4590-95C9-8767B00D37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63485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9348FD-BBB6-4EB1-8F0E-99E2D5B64C0A}" type="datetimeFigureOut">
              <a:rPr lang="ru-RU" smtClean="0"/>
              <a:t>11.12.2025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A031B2-91FE-4590-95C9-8767B00D37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0786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9348FD-BBB6-4EB1-8F0E-99E2D5B64C0A}" type="datetimeFigureOut">
              <a:rPr lang="ru-RU" smtClean="0"/>
              <a:t>11.12.2025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A031B2-91FE-4590-95C9-8767B00D37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28736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9348FD-BBB6-4EB1-8F0E-99E2D5B64C0A}" type="datetimeFigureOut">
              <a:rPr lang="ru-RU" smtClean="0"/>
              <a:t>11.12.2025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A031B2-91FE-4590-95C9-8767B00D37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96638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9348FD-BBB6-4EB1-8F0E-99E2D5B64C0A}" type="datetimeFigureOut">
              <a:rPr lang="ru-RU" smtClean="0"/>
              <a:t>11.12.2025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A031B2-91FE-4590-95C9-8767B00D37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8123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9348FD-BBB6-4EB1-8F0E-99E2D5B64C0A}" type="datetimeFigureOut">
              <a:rPr lang="ru-RU" smtClean="0"/>
              <a:t>11.12.2025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A031B2-91FE-4590-95C9-8767B00D37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62628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9348FD-BBB6-4EB1-8F0E-99E2D5B64C0A}" type="datetimeFigureOut">
              <a:rPr lang="ru-RU" smtClean="0"/>
              <a:t>11.12.2025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A031B2-91FE-4590-95C9-8767B00D37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80823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9348FD-BBB6-4EB1-8F0E-99E2D5B64C0A}" type="datetimeFigureOut">
              <a:rPr lang="ru-RU" smtClean="0"/>
              <a:t>11.12.2025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A031B2-91FE-4590-95C9-8767B00D37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00100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9348FD-BBB6-4EB1-8F0E-99E2D5B64C0A}" type="datetimeFigureOut">
              <a:rPr lang="ru-RU" smtClean="0"/>
              <a:t>11.12.2025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A031B2-91FE-4590-95C9-8767B00D37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72513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vk.com/doc-194037557_691019212?hash=kdNpQZ5zn47qErVzlknfbplEwXNrMo9uoK0yaodlbcX&amp;dl=borcKjRHQTxZy0ZWwlZGD8TKCPvooMxLSLhq8Ckjzf4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zps.tech/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05069" y="1745215"/>
            <a:ext cx="7772400" cy="2387600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FF0000"/>
                </a:solidFill>
              </a:rPr>
              <a:t>Сплавы с заданным температурным коэффициентом линейного расширения</a:t>
            </a:r>
            <a:br>
              <a:rPr lang="ru-RU" b="1" dirty="0">
                <a:solidFill>
                  <a:srgbClr val="FF0000"/>
                </a:solidFill>
              </a:rPr>
            </a:br>
            <a:r>
              <a:rPr lang="ru-RU" b="1" dirty="0">
                <a:solidFill>
                  <a:srgbClr val="FF0000"/>
                </a:solidFill>
              </a:rPr>
              <a:t>(ТКЛР)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90134" y="4375036"/>
            <a:ext cx="6858000" cy="1655762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Группа АЭС 2</a:t>
            </a:r>
          </a:p>
          <a:p>
            <a:r>
              <a:rPr lang="ru-RU" dirty="0"/>
              <a:t>Материаловедение</a:t>
            </a:r>
          </a:p>
          <a:p>
            <a:r>
              <a:rPr lang="ru-RU" dirty="0"/>
              <a:t>Задание на 11.12.25</a:t>
            </a:r>
          </a:p>
          <a:p>
            <a:r>
              <a:rPr lang="ru-RU" b="1" u="sng" dirty="0"/>
              <a:t>Изучить материал лекции, сделать краткий конспект </a:t>
            </a:r>
          </a:p>
        </p:txBody>
      </p:sp>
    </p:spTree>
    <p:extLst>
      <p:ext uri="{BB962C8B-B14F-4D97-AF65-F5344CB8AC3E}">
        <p14:creationId xmlns:p14="http://schemas.microsoft.com/office/powerpoint/2010/main" val="37653310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solidFill>
                  <a:srgbClr val="FF0000"/>
                </a:solidFill>
              </a:rPr>
              <a:t>ТКЛР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Температурный коэффициент линейного расширения (ТКЛР) — характеристика, которая указывает, во сколько раз изменятся линейные размеры или объем изделия при неизменном давлении и повышении температуры на 1°К. Для сталей с заданным ТКЛР эта величина является регламентированной, что позволяет точно вычислять линейные размеры деталей из прецизионных сплавов при использовании их в определенных температурных режимах. </a:t>
            </a:r>
          </a:p>
        </p:txBody>
      </p:sp>
    </p:spTree>
    <p:extLst>
      <p:ext uri="{BB962C8B-B14F-4D97-AF65-F5344CB8AC3E}">
        <p14:creationId xmlns:p14="http://schemas.microsoft.com/office/powerpoint/2010/main" val="24713211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rgbClr val="FF0000"/>
                </a:solidFill>
              </a:rPr>
              <a:t>Классификация</a:t>
            </a:r>
            <a:br>
              <a:rPr lang="ru-RU" b="1" dirty="0">
                <a:solidFill>
                  <a:srgbClr val="FF0000"/>
                </a:solidFill>
              </a:rPr>
            </a:b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95300" y="1203457"/>
            <a:ext cx="7886700" cy="4351338"/>
          </a:xfrm>
        </p:spPr>
        <p:txBody>
          <a:bodyPr>
            <a:normAutofit/>
          </a:bodyPr>
          <a:lstStyle/>
          <a:p>
            <a:r>
              <a:rPr lang="ru-RU" sz="3200" dirty="0"/>
              <a:t>Прецизионные сплавы с заданным ТКЛР разбиваются на группы в соответствии с их магнитными свойствами: </a:t>
            </a:r>
            <a:r>
              <a:rPr lang="ru-RU" sz="3200" dirty="0" err="1"/>
              <a:t>ферромагнитные</a:t>
            </a:r>
            <a:r>
              <a:rPr lang="ru-RU" sz="3200" dirty="0"/>
              <a:t> металлы и немагнитные стали. Внутри групп они делятся на подгруппы по значению ТКЛР.</a:t>
            </a:r>
          </a:p>
          <a:p>
            <a:endParaRPr lang="ru-RU" sz="32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7979" y="4253109"/>
            <a:ext cx="3065282" cy="2264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14253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500062"/>
            <a:ext cx="7886700" cy="1325563"/>
          </a:xfrm>
        </p:spPr>
        <p:txBody>
          <a:bodyPr>
            <a:normAutofit fontScale="90000"/>
          </a:bodyPr>
          <a:lstStyle/>
          <a:p>
            <a:r>
              <a:rPr lang="ru-RU" sz="3100" b="1" dirty="0"/>
              <a:t>Среди сплавов, с заданным показателем теплового расширения выделяют несколько химических систем:</a:t>
            </a:r>
            <a:br>
              <a:rPr lang="ru-RU" sz="3100" b="1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63951" y="1825625"/>
            <a:ext cx="8682085" cy="4895686"/>
          </a:xfrm>
        </p:spPr>
        <p:txBody>
          <a:bodyPr>
            <a:normAutofit fontScale="70000" lnSpcReduction="20000"/>
          </a:bodyPr>
          <a:lstStyle/>
          <a:p>
            <a:r>
              <a:rPr lang="ru-RU" b="1" dirty="0"/>
              <a:t>Железоникелевая и железохромовая системы </a:t>
            </a:r>
            <a:r>
              <a:rPr lang="ru-RU" dirty="0"/>
              <a:t>являются основой для магнетиков, средний, минимальный и низкий коэффициент расширения.</a:t>
            </a:r>
          </a:p>
          <a:p>
            <a:r>
              <a:rPr lang="ru-RU" b="1" dirty="0"/>
              <a:t>Система на основе хрома </a:t>
            </a:r>
            <a:r>
              <a:rPr lang="ru-RU" dirty="0"/>
              <a:t>с легирующими включениями (железо, марганец, тантал, рений) – база для немагнитных сплавов. Сплавы этой системы обладают минимальными и низкими показателями теплового расширения.</a:t>
            </a:r>
          </a:p>
          <a:p>
            <a:r>
              <a:rPr lang="ru-RU" b="1" dirty="0"/>
              <a:t>Сплавы на базе никеля </a:t>
            </a:r>
            <a:r>
              <a:rPr lang="ru-RU" dirty="0"/>
              <a:t>с добавками молибдена, хрома, вольфрама и марганца, обладают средним ТКЛР.</a:t>
            </a:r>
          </a:p>
          <a:p>
            <a:r>
              <a:rPr lang="ru-RU" b="1" dirty="0"/>
              <a:t>Сплавы системы марганец–никель–медь </a:t>
            </a:r>
            <a:r>
              <a:rPr lang="ru-RU" dirty="0"/>
              <a:t>имеют высокий тепловой коэффициент расширения.</a:t>
            </a:r>
          </a:p>
          <a:p>
            <a:r>
              <a:rPr lang="ru-RU" dirty="0"/>
              <a:t>Сфера использования прецизионных сплавов данной категории зависит от значения коэффициента термического расширения. Этот показатель подразделяется на наиболее низкий, малый, средний и максимальный.</a:t>
            </a:r>
          </a:p>
          <a:p>
            <a:r>
              <a:rPr lang="ru-RU" b="1" dirty="0">
                <a:solidFill>
                  <a:srgbClr val="FF0000"/>
                </a:solidFill>
              </a:rPr>
              <a:t>Изучить таблицу: </a:t>
            </a:r>
            <a:r>
              <a:rPr lang="de-DE" dirty="0">
                <a:hlinkClick r:id="rId2"/>
              </a:rPr>
              <a:t>https://vk.com/doc-194037557_691019212?hash=kdNpQZ5zn47qErVzlknfbplEwXNrMo9uoK0yaodlbcX&amp;dl=borcKjRHQTxZy0ZWwlZGD8TKCPvooMxLSLhq8Ckjzf4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001187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066109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err="1">
                <a:solidFill>
                  <a:srgbClr val="FF0000"/>
                </a:solidFill>
              </a:rPr>
              <a:t>Ферромагнитные</a:t>
            </a:r>
            <a:r>
              <a:rPr lang="ru-RU" b="1" dirty="0">
                <a:solidFill>
                  <a:srgbClr val="FF0000"/>
                </a:solidFill>
              </a:rPr>
              <a:t> материалы:</a:t>
            </a:r>
            <a:br>
              <a:rPr lang="ru-RU" b="1" dirty="0">
                <a:solidFill>
                  <a:srgbClr val="FF0000"/>
                </a:solidFill>
              </a:rPr>
            </a:b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65043" y="1192696"/>
            <a:ext cx="8250307" cy="4984267"/>
          </a:xfrm>
        </p:spPr>
        <p:txBody>
          <a:bodyPr>
            <a:noAutofit/>
          </a:bodyPr>
          <a:lstStyle/>
          <a:p>
            <a:r>
              <a:rPr lang="ru-RU" sz="3200" dirty="0"/>
              <a:t>с минимальным температурным коэффициентом — железо-никелевые сплавы с содержанием никеля от 30 до 40%, при рабочей температуре до 100°С их температурный коэффициент не превышает 3,5·10</a:t>
            </a:r>
            <a:r>
              <a:rPr lang="ru-RU" sz="3200" baseline="30000" dirty="0"/>
              <a:t>-6</a:t>
            </a:r>
            <a:r>
              <a:rPr lang="ru-RU" sz="3200" dirty="0"/>
              <a:t> K</a:t>
            </a:r>
            <a:r>
              <a:rPr lang="ru-RU" sz="3200" baseline="30000" dirty="0"/>
              <a:t>-1</a:t>
            </a:r>
            <a:r>
              <a:rPr lang="ru-RU" sz="3200" dirty="0"/>
              <a:t>;</a:t>
            </a:r>
          </a:p>
          <a:p>
            <a:r>
              <a:rPr lang="ru-RU" sz="3200" dirty="0"/>
              <a:t>с низким и средним ТКЛР — железо-никелевые материалы с добавлением кобальта, меди или хрома, первые имеют коэффициент от 3,0-7,0·10</a:t>
            </a:r>
            <a:r>
              <a:rPr lang="ru-RU" sz="3200" baseline="30000" dirty="0"/>
              <a:t>-6</a:t>
            </a:r>
            <a:r>
              <a:rPr lang="ru-RU" sz="3200" dirty="0"/>
              <a:t> K</a:t>
            </a:r>
            <a:r>
              <a:rPr lang="ru-RU" sz="3200" baseline="30000" dirty="0"/>
              <a:t>-1</a:t>
            </a:r>
            <a:r>
              <a:rPr lang="ru-RU" sz="3200" dirty="0"/>
              <a:t>, вторые — 5,5-12·10</a:t>
            </a:r>
            <a:r>
              <a:rPr lang="ru-RU" sz="3200" baseline="30000" dirty="0"/>
              <a:t>-6</a:t>
            </a:r>
            <a:r>
              <a:rPr lang="ru-RU" sz="3200" dirty="0"/>
              <a:t> K</a:t>
            </a:r>
            <a:r>
              <a:rPr lang="ru-RU" sz="3200" baseline="30000" dirty="0"/>
              <a:t>-1</a:t>
            </a:r>
            <a:endParaRPr lang="ru-RU" sz="3200" dirty="0"/>
          </a:p>
          <a:p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37231168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rgbClr val="FF0000"/>
                </a:solidFill>
              </a:rPr>
              <a:t>Немагнитные материалы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71061" y="1510748"/>
            <a:ext cx="8401878" cy="4666215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с высоким ТКЛР — изготавливаются с добавлением марганца, обладают температурным коэффициентом выше 15·10</a:t>
            </a:r>
            <a:r>
              <a:rPr lang="ru-RU" baseline="30000" dirty="0"/>
              <a:t>-6</a:t>
            </a:r>
            <a:r>
              <a:rPr lang="ru-RU" dirty="0"/>
              <a:t> K</a:t>
            </a:r>
            <a:r>
              <a:rPr lang="ru-RU" baseline="30000" dirty="0"/>
              <a:t>-1</a:t>
            </a:r>
            <a:r>
              <a:rPr lang="ru-RU" dirty="0"/>
              <a:t> в температурном диапазоне 20-200°С, отличаются хорошей пластичностью и повышенной прочностью; </a:t>
            </a:r>
          </a:p>
          <a:p>
            <a:r>
              <a:rPr lang="ru-RU" dirty="0"/>
              <a:t>с низким — имеют никелевую основу, легируют медью, вольфрамом, молибденом, титаном, хромом, обладают высокой коррозийной и жаростойкостью, температурный коэффициент составляет от 6 до 14·10</a:t>
            </a:r>
            <a:r>
              <a:rPr lang="ru-RU" baseline="30000" dirty="0"/>
              <a:t>-6</a:t>
            </a:r>
            <a:r>
              <a:rPr lang="ru-RU" dirty="0"/>
              <a:t> K</a:t>
            </a:r>
            <a:r>
              <a:rPr lang="ru-RU" baseline="30000" dirty="0"/>
              <a:t>-1</a:t>
            </a:r>
            <a:r>
              <a:rPr lang="ru-RU" dirty="0"/>
              <a:t> в диапазоне –80…+900°С.    </a:t>
            </a:r>
          </a:p>
          <a:p>
            <a:pPr marL="0" indent="0">
              <a:buNone/>
            </a:pPr>
            <a:r>
              <a:rPr lang="ru-RU" dirty="0"/>
              <a:t>Вне зависимости от ТКЛР все прецизионные немагнитные материалы отличаются высокой упругостью и устойчивостью к механическим воздействиям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692867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rgbClr val="FF0000"/>
                </a:solidFill>
              </a:rPr>
              <a:t>Особенности сплавов с заданным ТКЛР </a:t>
            </a:r>
            <a:br>
              <a:rPr lang="ru-RU" dirty="0">
                <a:solidFill>
                  <a:srgbClr val="FF0000"/>
                </a:solidFill>
              </a:rPr>
            </a:b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78295" y="1510748"/>
            <a:ext cx="8481391" cy="5062330"/>
          </a:xfrm>
        </p:spPr>
        <p:txBody>
          <a:bodyPr>
            <a:normAutofit fontScale="77500" lnSpcReduction="20000"/>
          </a:bodyPr>
          <a:lstStyle/>
          <a:p>
            <a:r>
              <a:rPr lang="ru-RU" dirty="0"/>
              <a:t>Главные факторы, которые влияют на характеристики сплавов с заданным ТКЛР — это их химический состав и технология производства. Для достижения требуемого значения температурного коэффициента к базовым металлам добавляют вольфрам, бериллий, кобальт, медь, титан, марганец, хром, алюминий, ванадий или молибден.</a:t>
            </a:r>
          </a:p>
          <a:p>
            <a:r>
              <a:rPr lang="ru-RU" dirty="0"/>
              <a:t>Концентрация легирующих элементов напрямую влияет на температурный коэффициент линейного расширения. К примеру, медь и кобальт увеличивают температурный диапазон стабильности ТКЛР, а хром, наоборот, уменьшает его. </a:t>
            </a:r>
          </a:p>
          <a:p>
            <a:r>
              <a:rPr lang="ru-RU" dirty="0"/>
              <a:t>Требуемое значение коэффициента в </a:t>
            </a:r>
            <a:r>
              <a:rPr lang="ru-RU" dirty="0" err="1"/>
              <a:t>ферромагнитных</a:t>
            </a:r>
            <a:r>
              <a:rPr lang="ru-RU" dirty="0"/>
              <a:t> сталях достигается путем уменьшения или увеличения количества никеля в сплаве. Например, </a:t>
            </a:r>
            <a:r>
              <a:rPr lang="ru-RU" dirty="0">
                <a:solidFill>
                  <a:srgbClr val="FF0000"/>
                </a:solidFill>
              </a:rPr>
              <a:t>инвар</a:t>
            </a:r>
            <a:r>
              <a:rPr lang="ru-RU" dirty="0"/>
              <a:t> — железо-никелевый сплав с содержанием никеля 35-36% (сталь марки 36Н) — имеет диапазон рабочих температур −100…+100 °C. При увеличении количества никеля до 42% получается платинит (сплав 42Н), который сохраняет свои свойства при температурах уже до 300°С.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831276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6835" y="437322"/>
            <a:ext cx="8309113" cy="6215269"/>
          </a:xfrm>
        </p:spPr>
        <p:txBody>
          <a:bodyPr>
            <a:normAutofit lnSpcReduction="10000"/>
          </a:bodyPr>
          <a:lstStyle/>
          <a:p>
            <a:r>
              <a:rPr lang="ru-RU" dirty="0"/>
              <a:t>При изготовлении сплавов с низким ТКЛР для стабилизации параметров во времени применяется один из методов последующей обработки:</a:t>
            </a:r>
          </a:p>
          <a:p>
            <a:r>
              <a:rPr lang="ru-RU" dirty="0"/>
              <a:t>выдержка на протяжении 48 часов при температуре 95°С;</a:t>
            </a:r>
          </a:p>
          <a:p>
            <a:r>
              <a:rPr lang="ru-RU" dirty="0"/>
              <a:t>отжиг на протяжении 1 часа при 315°С;</a:t>
            </a:r>
          </a:p>
          <a:p>
            <a:r>
              <a:rPr lang="ru-RU" dirty="0"/>
              <a:t>закалки при температурах от 830 до 870°С.</a:t>
            </a:r>
          </a:p>
          <a:p>
            <a:r>
              <a:rPr lang="ru-RU" dirty="0"/>
              <a:t>При производстве металлов с более высокими коэффициентами применяется закалка при 1 100…1 150°С с последующим охлаждением в воде. Также может использоваться отжиг при температурах до 1 050°С. </a:t>
            </a:r>
          </a:p>
          <a:p>
            <a:r>
              <a:rPr lang="ru-RU" dirty="0"/>
              <a:t>Выпускаются сплавы с заданным температурным коэффициентом в виде прутка, проволоки, холоднокатаной ленты, полосы и трубы.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347266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rgbClr val="FF0000"/>
                </a:solidFill>
              </a:rPr>
              <a:t>Области применения прецизионных сплавов с заданным ТКЛР</a:t>
            </a:r>
            <a:br>
              <a:rPr lang="ru-RU" b="1" dirty="0">
                <a:solidFill>
                  <a:srgbClr val="FF0000"/>
                </a:solidFill>
              </a:rPr>
            </a:b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65043" y="1417983"/>
            <a:ext cx="8534400" cy="5221356"/>
          </a:xfrm>
        </p:spPr>
        <p:txBody>
          <a:bodyPr>
            <a:normAutofit fontScale="77500" lnSpcReduction="20000"/>
          </a:bodyPr>
          <a:lstStyle/>
          <a:p>
            <a:r>
              <a:rPr lang="ru-RU" dirty="0"/>
              <a:t>Разработка новых прецизионных сплавов с заданными тепловыми свойствами оказала высокое влияние на развитие технологий в области радио- и криогенной техники, а также квантовой электроники. Там, где даже минимальное влияние магнитных полей </a:t>
            </a:r>
            <a:r>
              <a:rPr lang="ru-RU" dirty="0" err="1"/>
              <a:t>ферромагнитных</a:t>
            </a:r>
            <a:r>
              <a:rPr lang="ru-RU" dirty="0"/>
              <a:t> материалов оказалось недопустимым, широкое применение нашли немагнитные металлы с минимальным ТКЛР: марки сталей 72ТФ, 75ТМ, 75НМ-ВИ, 76НХВГ93ЦТ, 80НМВ, 80HMBX3, 95ХК и 96Х.</a:t>
            </a:r>
          </a:p>
          <a:p>
            <a:r>
              <a:rPr lang="ru-RU" dirty="0"/>
              <a:t>Немагнитные прецизионные сплавы с высоким ТКЛР (56ДГНХ, 70ГНДХ) используют при изготовлении </a:t>
            </a:r>
            <a:r>
              <a:rPr lang="ru-RU" dirty="0" err="1"/>
              <a:t>термобиметаллов</a:t>
            </a:r>
            <a:r>
              <a:rPr lang="ru-RU" dirty="0"/>
              <a:t>.</a:t>
            </a:r>
          </a:p>
          <a:p>
            <a:r>
              <a:rPr lang="ru-RU" dirty="0" err="1"/>
              <a:t>Ферромагнитные</a:t>
            </a:r>
            <a:r>
              <a:rPr lang="ru-RU" dirty="0"/>
              <a:t> материалы с минимальным температурным коэффициентом применяют в метеорологии, геодезии, при обустройстве потенциально опасных трубопроводов.</a:t>
            </a:r>
          </a:p>
          <a:p>
            <a:r>
              <a:rPr lang="ru-RU" dirty="0"/>
              <a:t>Сплавы с низким и средним ТКЛР используются для спайки с керамикой и стеклом. К примеру, такой материал как </a:t>
            </a:r>
            <a:r>
              <a:rPr lang="ru-RU" dirty="0" err="1"/>
              <a:t>ковар</a:t>
            </a:r>
            <a:r>
              <a:rPr lang="ru-RU" dirty="0"/>
              <a:t> (29НК) изготовляется на </a:t>
            </a:r>
            <a:r>
              <a:rPr lang="ru-RU" dirty="0">
                <a:hlinkClick r:id="rId2"/>
              </a:rPr>
              <a:t>Петербургском заводе прецизионных сплавов</a:t>
            </a:r>
            <a:r>
              <a:rPr lang="ru-RU" dirty="0"/>
              <a:t> в виде холоднокатаной ленты. Его используют для вакуумно-плотных соединений в металлостеклянных и металлокерамических конструкциях при изготовлении деталей летательных аппаратов и космических спутников.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683145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925" y="329938"/>
            <a:ext cx="8484123" cy="6391373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dirty="0"/>
              <a:t>Для производства</a:t>
            </a:r>
            <a:r>
              <a:rPr lang="ru-RU" b="1" dirty="0"/>
              <a:t> метрологических приборов, криогенного оборудования, радиоэлектронной аппаратуры и геодезических инструментов</a:t>
            </a:r>
            <a:r>
              <a:rPr lang="ru-RU" dirty="0"/>
              <a:t> применяют сплавы с коэффициентом теплового расширения порядка 10</a:t>
            </a:r>
            <a:r>
              <a:rPr lang="ru-RU" baseline="30000" dirty="0"/>
              <a:t>-6</a:t>
            </a:r>
            <a:r>
              <a:rPr lang="ru-RU" dirty="0"/>
              <a:t> К</a:t>
            </a:r>
            <a:r>
              <a:rPr lang="ru-RU" baseline="30000" dirty="0"/>
              <a:t>-1</a:t>
            </a:r>
            <a:r>
              <a:rPr lang="ru-RU" dirty="0"/>
              <a:t> и меньше. Показатель ТКЛР, приближённый к нулю, обеспечивает максимальную точность измерений приборов, а также требуется при изготовлении </a:t>
            </a:r>
            <a:r>
              <a:rPr lang="ru-RU" dirty="0" err="1"/>
              <a:t>бескомпенсационных</a:t>
            </a:r>
            <a:r>
              <a:rPr lang="ru-RU" dirty="0"/>
              <a:t> трубопроводов для перекачки сжиженного газа.</a:t>
            </a:r>
            <a:br>
              <a:rPr lang="ru-RU" dirty="0"/>
            </a:br>
            <a:br>
              <a:rPr lang="ru-RU" dirty="0"/>
            </a:br>
            <a:r>
              <a:rPr lang="ru-RU" b="1" dirty="0"/>
              <a:t>Ферромагнетики </a:t>
            </a:r>
            <a:r>
              <a:rPr lang="ru-RU" dirty="0"/>
              <a:t>с минимальным коэффициентом теплового расширения широко используются в</a:t>
            </a:r>
            <a:r>
              <a:rPr lang="ru-RU" b="1" dirty="0"/>
              <a:t> приборостроении для элементов высокоточных измерительных инструментов</a:t>
            </a:r>
            <a:r>
              <a:rPr lang="ru-RU" dirty="0"/>
              <a:t>, </a:t>
            </a:r>
            <a:r>
              <a:rPr lang="ru-RU" b="1" dirty="0"/>
              <a:t>в метрологии и геодезии</a:t>
            </a:r>
            <a:r>
              <a:rPr lang="ru-RU" dirty="0"/>
              <a:t> в качестве составных частей термочувствительных материалов, в газовых лазерах, в магистралях для жидких криогенных сред и т. д. Сплав выбирается с учётом ТКЛР и механической устойчивости к фазовым превращениям в диапазоне рабочих температур.</a:t>
            </a:r>
            <a:br>
              <a:rPr lang="ru-RU" dirty="0"/>
            </a:br>
            <a:br>
              <a:rPr lang="ru-RU" dirty="0"/>
            </a:br>
            <a:r>
              <a:rPr lang="ru-RU" dirty="0"/>
              <a:t>Сплавы с низким и средним коэффициентом термического расширения широко применяются в </a:t>
            </a:r>
            <a:r>
              <a:rPr lang="ru-RU" b="1" dirty="0"/>
              <a:t>изготовлении электровакуумных устройств</a:t>
            </a:r>
            <a:r>
              <a:rPr lang="ru-RU" dirty="0"/>
              <a:t> (электронные лампы, электронно-лучевые трубки, магнетроны). Марка сплавов выбирается в соответствии с величиной коэффициента теплового расширения других материалов, спаи с которыми планируется получить, а также на основании требований к эксплуатационным и физическим характеристикам.</a:t>
            </a:r>
          </a:p>
        </p:txBody>
      </p:sp>
    </p:spTree>
    <p:extLst>
      <p:ext uri="{BB962C8B-B14F-4D97-AF65-F5344CB8AC3E}">
        <p14:creationId xmlns:p14="http://schemas.microsoft.com/office/powerpoint/2010/main" val="14776498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1437" y="967666"/>
            <a:ext cx="7893913" cy="5209297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С активным развитием радиоэлектронной отрасли, в том числе квантовой электроники, криогенной промышленности, сформировалась потребность в сплавах на немагнитной базе с минимальным коэффициентом линейного расширения. Сплавы железа с никелем, обладающие </a:t>
            </a:r>
            <a:r>
              <a:rPr lang="ru-RU" dirty="0" err="1"/>
              <a:t>ферромагнитными</a:t>
            </a:r>
            <a:r>
              <a:rPr lang="ru-RU" dirty="0"/>
              <a:t> свойствами, не могут быть использованы в некоторых устройствах, так как магнитное поле с наводками остаточного магнетизма для них неприемлемо. Поэтому сегодня востребованы немагнитные материалы с минимальным ТКЛР в спаях со стеклом и керамикой, в том числе, работающих при высокой температуре. Применяются в качестве эталонных мер длины для дилатометров.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8522240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29</TotalTime>
  <Words>1082</Words>
  <Application>Microsoft Office PowerPoint</Application>
  <PresentationFormat>Экран (4:3)</PresentationFormat>
  <Paragraphs>40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Тема Office</vt:lpstr>
      <vt:lpstr>Сплавы с заданным температурным коэффициентом линейного расширения (ТКЛР)</vt:lpstr>
      <vt:lpstr>ТКЛР</vt:lpstr>
      <vt:lpstr>Классификация </vt:lpstr>
      <vt:lpstr>Среди сплавов, с заданным показателем теплового расширения выделяют несколько химических систем: </vt:lpstr>
      <vt:lpstr>Ферромагнитные материалы: </vt:lpstr>
      <vt:lpstr>Немагнитные материалы</vt:lpstr>
      <vt:lpstr>Особенности сплавов с заданным ТКЛР  </vt:lpstr>
      <vt:lpstr>Презентация PowerPoint</vt:lpstr>
      <vt:lpstr>Области применения прецизионных сплавов с заданным ТКЛР 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Сплавы с заданным температурным коэффициентом линейного расширения (ТКЛР)</dc:title>
  <dc:creator>Dell</dc:creator>
  <cp:lastModifiedBy>user</cp:lastModifiedBy>
  <cp:revision>4</cp:revision>
  <dcterms:created xsi:type="dcterms:W3CDTF">2025-12-10T20:17:57Z</dcterms:created>
  <dcterms:modified xsi:type="dcterms:W3CDTF">2025-12-11T07:38:35Z</dcterms:modified>
</cp:coreProperties>
</file>